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77" r:id="rId3"/>
    <p:sldId id="283" r:id="rId4"/>
    <p:sldId id="284" r:id="rId5"/>
    <p:sldId id="275" r:id="rId6"/>
    <p:sldId id="274" r:id="rId7"/>
    <p:sldId id="270" r:id="rId8"/>
    <p:sldId id="271" r:id="rId9"/>
    <p:sldId id="276" r:id="rId10"/>
    <p:sldId id="278" r:id="rId11"/>
    <p:sldId id="288" r:id="rId12"/>
    <p:sldId id="287" r:id="rId13"/>
    <p:sldId id="280" r:id="rId14"/>
    <p:sldId id="281" r:id="rId15"/>
    <p:sldId id="279" r:id="rId16"/>
    <p:sldId id="282" r:id="rId17"/>
    <p:sldId id="289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9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E0FE1A-B5DD-45BF-8213-915C689B42DE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CC2B3-B0FF-48C2-A1C2-A9772566028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988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C2B3-B0FF-48C2-A1C2-A9772566028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0281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C2B3-B0FF-48C2-A1C2-A97725660288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3263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CC2B3-B0FF-48C2-A1C2-A97725660288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4950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06CD0B-3C42-5EEA-FDEA-A3EE39F4A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F7E3762-87B6-9EDC-924B-C6E5508529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681B10-05DF-47F7-243B-3954875F1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98EA-05AF-41AE-9192-89F347AFDAD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4A6F56-4745-6C2D-3DE0-4BE0A7A5B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0E49FF-3746-106B-9715-1DD0BE96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4EB1-BEA4-4435-9652-2D81640DFF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5621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C3C212-584B-305E-B8E3-13E26E799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FAE01E8-B1F9-B9BC-266F-914BBE9B1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5597E68-54EE-913D-C78D-FA4396737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98EA-05AF-41AE-9192-89F347AFDAD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02F16EF-35AD-212C-2780-B80AABC99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41C48AF-1260-AD2A-DD75-C2FB51759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4EB1-BEA4-4435-9652-2D81640DFF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744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62A7985-AC03-3DF6-5D51-FB397957B7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7E73F9B-4FFD-3A51-ACBF-B874DE540C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9EF35D-A5E5-AF4A-70B7-3204AC2C9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98EA-05AF-41AE-9192-89F347AFDAD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14A7B88-EBA0-8FED-3253-5AA9375FE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36B366-5A9A-7D72-7427-CB6588D2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4EB1-BEA4-4435-9652-2D81640DFF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2342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C3E5CA-7642-6859-4CB2-48A2D1FD0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E4A61E-00D9-23FF-C388-1C569C1AF2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AEE1F8-2BFF-7873-88D9-68CD2E6CF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98EA-05AF-41AE-9192-89F347AFDAD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D49101-BC8E-8172-5BEA-CA6D430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84D623-45DD-2BAE-F100-DAC5A831C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4EB1-BEA4-4435-9652-2D81640DFF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726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026CAC-2771-5CC5-76C7-BFEA601D8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0FF267E-8F66-A35A-1ECA-F4EAD9C8C1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100DF0-9C0A-E01A-975B-4DF19CA67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98EA-05AF-41AE-9192-89F347AFDAD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F1D63C-AF43-53C8-071A-C4438FE8C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FDE1FDA-B4A6-E2FD-0730-D2D1D4085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4EB1-BEA4-4435-9652-2D81640DFF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780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5EAC86-FD81-47CB-F895-AA5EADFCD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B2D774-1476-912C-E50E-33A9667A75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AB446D-6A17-8AC0-BCDC-F56F9A6D58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6DE5B9F-93C5-049C-2DEF-19E1A4DC6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98EA-05AF-41AE-9192-89F347AFDAD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EA9850B-4C51-2A99-3928-5BAA0A3C4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9076C13-5CDB-3CF7-375A-002ACA913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4EB1-BEA4-4435-9652-2D81640DFF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2936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E31F37-BFFE-2AD4-1480-CADD2AC3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3FB728C-89B7-9843-ED7A-E4D55C344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935678D-34EE-38F6-01D9-B5FB0E5D2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78CA727-5FEE-B164-1BE2-0FEBB57D68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A212FEA-5B8A-351A-18E9-6A46A1AB30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CA2A581-C507-E948-1F1C-6506E5A68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98EA-05AF-41AE-9192-89F347AFDAD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7EBC601-8A75-5A76-AC17-12182B74A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2DCC591-45B6-1C7D-2466-97522C95A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4EB1-BEA4-4435-9652-2D81640DFF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413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6E648D-F219-3157-007D-431098577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FB0B764-ED89-0694-96E2-63D869E3D4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98EA-05AF-41AE-9192-89F347AFDAD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A2B7786-6066-F98A-1A98-1ED5DA308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A358370-C39D-5585-688A-1AD105518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4EB1-BEA4-4435-9652-2D81640DFF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704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F16AB9D-5E6E-B168-E0B1-7E8509468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98EA-05AF-41AE-9192-89F347AFDAD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7989D8B-C404-5A6B-1A0E-08E976CC9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48BCB2A-ADAA-280E-D9CA-D2F88E20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4EB1-BEA4-4435-9652-2D81640DFF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1648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CCFD7C-2143-0687-D510-890884535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3BF50D4-5E47-B1C0-B4CF-C8B2F6651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36D0734-A232-F4F9-495C-1134541CDE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E5B32E-DAE4-1107-92FB-724C79F2B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98EA-05AF-41AE-9192-89F347AFDAD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0370C1C-64DC-9891-A05B-5B5D5E9DF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03B562-DD98-50EF-E385-EFE4EDF92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4EB1-BEA4-4435-9652-2D81640DFF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73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394DAD-1D57-4DE9-A5D5-6F8EB5CA9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BEBE707-D3AE-3698-39D1-1071CF5F5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0786696-4318-EF09-FD70-43E79253A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00B8597-6DDA-C792-6871-367B234E9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198EA-05AF-41AE-9192-89F347AFDAD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31BC19B-C891-D641-3B3D-113CE289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F7BC628-0CC1-2C8C-95FE-379685814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54EB1-BEA4-4435-9652-2D81640DFF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370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F72F9F0-E1EC-639F-A592-E5696252E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131BCB9-6B18-70F6-B31D-20FEC21FA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75AF79-014F-6189-7603-E1309957B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47198EA-05AF-41AE-9192-89F347AFDAD0}" type="datetimeFigureOut">
              <a:rPr lang="fr-FR" smtClean="0"/>
              <a:t>19/03/2025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A3CD35B-5FE6-D374-2A64-83B6DE247D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B45EFD4-0497-8D67-C106-A4DA839161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9D54EB1-BEA4-4435-9652-2D81640DFF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645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02C3D01-E427-F443-94D6-761DD9EF1A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2400" y="1367673"/>
            <a:ext cx="6124576" cy="2665509"/>
          </a:xfrm>
        </p:spPr>
        <p:txBody>
          <a:bodyPr>
            <a:normAutofit/>
          </a:bodyPr>
          <a:lstStyle/>
          <a:p>
            <a:pPr algn="r"/>
            <a:r>
              <a:rPr lang="fr-FR" sz="6100" dirty="0">
                <a:solidFill>
                  <a:schemeClr val="bg1"/>
                </a:solidFill>
              </a:rPr>
              <a:t>Intervention poétique</a:t>
            </a:r>
            <a:br>
              <a:rPr lang="fr-FR" sz="6100" dirty="0">
                <a:solidFill>
                  <a:schemeClr val="bg1"/>
                </a:solidFill>
              </a:rPr>
            </a:br>
            <a:r>
              <a:rPr lang="fr-FR" sz="6100" dirty="0">
                <a:solidFill>
                  <a:schemeClr val="bg1"/>
                </a:solidFill>
              </a:rPr>
              <a:t>par LES ADEX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780DE22-56B6-490E-B1E4-5C6EB3ED5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4875" y="4414180"/>
            <a:ext cx="6642101" cy="884538"/>
          </a:xfrm>
        </p:spPr>
        <p:txBody>
          <a:bodyPr>
            <a:normAutofit/>
          </a:bodyPr>
          <a:lstStyle/>
          <a:p>
            <a:pPr algn="r"/>
            <a:r>
              <a:rPr lang="fr-FR" sz="2000" dirty="0">
                <a:solidFill>
                  <a:schemeClr val="bg1"/>
                </a:solidFill>
              </a:rPr>
              <a:t>Autour de l’exposition </a:t>
            </a:r>
            <a:r>
              <a:rPr lang="fr-FR" sz="2000" i="1" dirty="0">
                <a:solidFill>
                  <a:srgbClr val="C00000"/>
                </a:solidFill>
              </a:rPr>
              <a:t>Jaillissement volcanique</a:t>
            </a:r>
          </a:p>
          <a:p>
            <a:pPr algn="r"/>
            <a:r>
              <a:rPr lang="fr-FR" sz="2000" i="1" dirty="0">
                <a:solidFill>
                  <a:schemeClr val="bg1"/>
                </a:solidFill>
              </a:rPr>
              <a:t>présentée par les élèves du Studio d’art Martenot</a:t>
            </a:r>
          </a:p>
        </p:txBody>
      </p:sp>
      <p:pic>
        <p:nvPicPr>
          <p:cNvPr id="5" name="Image 4" descr="Une image contenant texte, affiche, feu d’artifice, rouge&#10;&#10;Le contenu généré par l’IA peut être incorrect.">
            <a:extLst>
              <a:ext uri="{FF2B5EF4-FFF2-40B4-BE49-F238E27FC236}">
                <a16:creationId xmlns:a16="http://schemas.microsoft.com/office/drawing/2014/main" id="{F1451157-0D6F-BCBF-7F69-77DCF0845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"/>
          <a:stretch/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366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2F039-EA2B-6745-95E5-353644CCA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07B9F9-64F8-A507-F6CC-5ED3F44A16B6}"/>
              </a:ext>
            </a:extLst>
          </p:cNvPr>
          <p:cNvSpPr/>
          <p:nvPr/>
        </p:nvSpPr>
        <p:spPr>
          <a:xfrm>
            <a:off x="0" y="-234670"/>
            <a:ext cx="12289103" cy="7092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plein air, peinture, nature, hiver&#10;&#10;Le contenu généré par l’IA peut être incorrect.">
            <a:extLst>
              <a:ext uri="{FF2B5EF4-FFF2-40B4-BE49-F238E27FC236}">
                <a16:creationId xmlns:a16="http://schemas.microsoft.com/office/drawing/2014/main" id="{BBD08FDE-156E-5842-6533-12ABCA5C2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53" y="773915"/>
            <a:ext cx="5625020" cy="510090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914ACD5-5581-38B0-739D-D00881ABA2BF}"/>
              </a:ext>
            </a:extLst>
          </p:cNvPr>
          <p:cNvSpPr txBox="1"/>
          <p:nvPr/>
        </p:nvSpPr>
        <p:spPr>
          <a:xfrm>
            <a:off x="5987933" y="773915"/>
            <a:ext cx="598001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Souvenirs de vacances, de pentes enneigées</a:t>
            </a:r>
          </a:p>
          <a:p>
            <a:r>
              <a:rPr lang="fr-FR" sz="2000" dirty="0"/>
              <a:t>Dans la mémoire heureuse d’un séjour de rêve ?</a:t>
            </a:r>
          </a:p>
          <a:p>
            <a:r>
              <a:rPr lang="fr-FR" sz="2000" dirty="0"/>
              <a:t>Ou bien souvenir sombre d’un colis piégé</a:t>
            </a:r>
          </a:p>
          <a:p>
            <a:r>
              <a:rPr lang="fr-FR" sz="2000" dirty="0"/>
              <a:t>Qui explose et détruit en aveugle et sans trêve ?</a:t>
            </a:r>
          </a:p>
          <a:p>
            <a:endParaRPr lang="fr-FR" sz="2000" dirty="0"/>
          </a:p>
          <a:p>
            <a:r>
              <a:rPr lang="fr-FR" sz="2000" dirty="0"/>
              <a:t>Jours heureux, venez à mon secours</a:t>
            </a:r>
          </a:p>
          <a:p>
            <a:r>
              <a:rPr lang="fr-FR" sz="2000" dirty="0"/>
              <a:t>Pour que la paix, enfin, fasse son grand retour !</a:t>
            </a:r>
          </a:p>
          <a:p>
            <a:endParaRPr lang="fr-FR" sz="2000" dirty="0"/>
          </a:p>
          <a:p>
            <a:r>
              <a:rPr lang="fr-FR" sz="2000" dirty="0"/>
              <a:t>Patricia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43B378-EA95-9B41-0CAD-E79DD6C99BDF}"/>
              </a:ext>
            </a:extLst>
          </p:cNvPr>
          <p:cNvSpPr txBox="1"/>
          <p:nvPr/>
        </p:nvSpPr>
        <p:spPr>
          <a:xfrm>
            <a:off x="5947646" y="4241798"/>
            <a:ext cx="443443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De la coulée de nos rêves</a:t>
            </a:r>
          </a:p>
          <a:p>
            <a:r>
              <a:rPr lang="fr-FR" sz="2000" dirty="0"/>
              <a:t>Poussent des fantaisies échevelées</a:t>
            </a:r>
          </a:p>
          <a:p>
            <a:r>
              <a:rPr lang="fr-FR" sz="2000" dirty="0"/>
              <a:t>Les peignes noirs de la nuit</a:t>
            </a:r>
          </a:p>
          <a:p>
            <a:r>
              <a:rPr lang="fr-FR" sz="2000" dirty="0"/>
              <a:t>Peinent à démêler</a:t>
            </a:r>
          </a:p>
          <a:p>
            <a:r>
              <a:rPr lang="fr-FR" sz="2000" dirty="0"/>
              <a:t>Les nœuds dans nos cheveux.</a:t>
            </a:r>
          </a:p>
          <a:p>
            <a:endParaRPr lang="fr-FR" sz="2000" dirty="0"/>
          </a:p>
          <a:p>
            <a:r>
              <a:rPr lang="fr-FR" sz="2000" dirty="0"/>
              <a:t>Sylvie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E17598-657C-8C38-3C0D-9DB03048056D}"/>
              </a:ext>
            </a:extLst>
          </p:cNvPr>
          <p:cNvSpPr/>
          <p:nvPr/>
        </p:nvSpPr>
        <p:spPr>
          <a:xfrm>
            <a:off x="7468949" y="3903194"/>
            <a:ext cx="2306230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81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58E39-E3DF-A183-63E4-20B2A8F3B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149974D-89F7-BF44-911C-742BCC74E860}"/>
              </a:ext>
            </a:extLst>
          </p:cNvPr>
          <p:cNvSpPr/>
          <p:nvPr/>
        </p:nvSpPr>
        <p:spPr>
          <a:xfrm>
            <a:off x="0" y="0"/>
            <a:ext cx="12191999" cy="693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art, peinture, Peinture artistique, Peinture acrylique&#10;&#10;Le contenu généré par l’IA peut être incorrect.">
            <a:extLst>
              <a:ext uri="{FF2B5EF4-FFF2-40B4-BE49-F238E27FC236}">
                <a16:creationId xmlns:a16="http://schemas.microsoft.com/office/drawing/2014/main" id="{61A4F1E5-D0E3-646F-4374-42A0C16F69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6" y="98982"/>
            <a:ext cx="4695866" cy="666003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AC9A122-1935-C3DA-46FA-6BA48239B832}"/>
              </a:ext>
            </a:extLst>
          </p:cNvPr>
          <p:cNvSpPr txBox="1"/>
          <p:nvPr/>
        </p:nvSpPr>
        <p:spPr>
          <a:xfrm>
            <a:off x="5998212" y="898216"/>
            <a:ext cx="393071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Sortir ses brosses et ses pinceaux</a:t>
            </a:r>
          </a:p>
          <a:p>
            <a:r>
              <a:rPr lang="fr-FR" sz="2000" dirty="0"/>
              <a:t>Jeter du vert</a:t>
            </a:r>
          </a:p>
          <a:p>
            <a:r>
              <a:rPr lang="fr-FR" sz="2000" dirty="0"/>
              <a:t>Y faire entrer la lumière.</a:t>
            </a:r>
          </a:p>
          <a:p>
            <a:endParaRPr lang="fr-FR" sz="2000" dirty="0"/>
          </a:p>
          <a:p>
            <a:r>
              <a:rPr lang="fr-FR" sz="2000" dirty="0"/>
              <a:t>Sylvie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F1BF28B-E415-60D1-351C-6CB98191B01E}"/>
              </a:ext>
            </a:extLst>
          </p:cNvPr>
          <p:cNvSpPr txBox="1"/>
          <p:nvPr/>
        </p:nvSpPr>
        <p:spPr>
          <a:xfrm>
            <a:off x="5895713" y="3867993"/>
            <a:ext cx="57163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 l’abri du bosquet, se cache un grand voilier</a:t>
            </a:r>
          </a:p>
          <a:p>
            <a:r>
              <a:rPr lang="fr-FR" sz="2000" dirty="0"/>
              <a:t>Est-ce de la plaisance ou un contrebandier ?</a:t>
            </a:r>
          </a:p>
          <a:p>
            <a:r>
              <a:rPr lang="fr-FR" sz="2000" dirty="0"/>
              <a:t>Ses couleurs discrètes se fondent dans la masse :</a:t>
            </a:r>
          </a:p>
          <a:p>
            <a:r>
              <a:rPr lang="fr-FR" sz="2000" dirty="0"/>
              <a:t>Il veut le bon moment pour sortir de l’impasse.</a:t>
            </a:r>
          </a:p>
          <a:p>
            <a:endParaRPr lang="fr-FR" sz="2000" dirty="0"/>
          </a:p>
          <a:p>
            <a:r>
              <a:rPr lang="fr-FR" sz="2000" dirty="0"/>
              <a:t>Patricia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4F4EC5-B1B6-66B0-7565-5210E84324CD}"/>
              </a:ext>
            </a:extLst>
          </p:cNvPr>
          <p:cNvSpPr/>
          <p:nvPr/>
        </p:nvSpPr>
        <p:spPr>
          <a:xfrm>
            <a:off x="6975335" y="2929317"/>
            <a:ext cx="2751292" cy="4855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75069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CF4C5-7AAB-131C-30E8-F67F21D95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peinture, Peinture artistique, art, Peinture acrylique&#10;&#10;Le contenu généré par l’IA peut être incorrect.">
            <a:extLst>
              <a:ext uri="{FF2B5EF4-FFF2-40B4-BE49-F238E27FC236}">
                <a16:creationId xmlns:a16="http://schemas.microsoft.com/office/drawing/2014/main" id="{4D244922-CD6F-6BCE-99E1-18EEFB9AE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52" y="129297"/>
            <a:ext cx="6014302" cy="6679534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5AEBC05-58DE-E73A-3F05-C12AEE695446}"/>
              </a:ext>
            </a:extLst>
          </p:cNvPr>
          <p:cNvSpPr txBox="1"/>
          <p:nvPr/>
        </p:nvSpPr>
        <p:spPr>
          <a:xfrm>
            <a:off x="7131666" y="129297"/>
            <a:ext cx="36414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Au milieu de la nuit</a:t>
            </a:r>
          </a:p>
          <a:p>
            <a:r>
              <a:rPr lang="fr-FR" sz="2000" dirty="0"/>
              <a:t>Est née une comète,</a:t>
            </a:r>
            <a:br>
              <a:rPr lang="fr-FR" sz="2000" dirty="0"/>
            </a:br>
            <a:r>
              <a:rPr lang="fr-FR" sz="2000" dirty="0"/>
              <a:t>Une étoile qui luit</a:t>
            </a:r>
          </a:p>
          <a:p>
            <a:r>
              <a:rPr lang="fr-FR" sz="2000" dirty="0"/>
              <a:t>Est toujours une fête.</a:t>
            </a:r>
          </a:p>
          <a:p>
            <a:r>
              <a:rPr lang="fr-FR" sz="2000" dirty="0"/>
              <a:t>Des milliers de lumières</a:t>
            </a:r>
          </a:p>
          <a:p>
            <a:r>
              <a:rPr lang="fr-FR" sz="2000" dirty="0"/>
              <a:t>Célèbrent la nouvelle</a:t>
            </a:r>
          </a:p>
          <a:p>
            <a:r>
              <a:rPr lang="fr-FR" sz="2000" dirty="0"/>
              <a:t>De cet or en poussière</a:t>
            </a:r>
          </a:p>
          <a:p>
            <a:r>
              <a:rPr lang="fr-FR" sz="2000" dirty="0"/>
              <a:t>Qui miroite et ruisselle…</a:t>
            </a:r>
          </a:p>
          <a:p>
            <a:endParaRPr lang="fr-FR" sz="2000" dirty="0"/>
          </a:p>
          <a:p>
            <a:r>
              <a:rPr lang="fr-FR" sz="2000" dirty="0"/>
              <a:t>Patricia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6C03D0-B893-2D95-81E5-950E737A72AA}"/>
              </a:ext>
            </a:extLst>
          </p:cNvPr>
          <p:cNvSpPr/>
          <p:nvPr/>
        </p:nvSpPr>
        <p:spPr>
          <a:xfrm>
            <a:off x="8359396" y="3535745"/>
            <a:ext cx="2413686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9E4C238-0355-ACD4-F1B2-F408EBFD6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3798" y="4208073"/>
            <a:ext cx="5777484" cy="180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332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A2CC8-03A8-4691-3330-36E91C615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EC6B26D-24C5-95A4-06A9-AA1D351B5A31}"/>
              </a:ext>
            </a:extLst>
          </p:cNvPr>
          <p:cNvSpPr/>
          <p:nvPr/>
        </p:nvSpPr>
        <p:spPr>
          <a:xfrm>
            <a:off x="0" y="0"/>
            <a:ext cx="12191999" cy="693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peinture, Peinture artistique, dessin, Peinture acrylique&#10;&#10;Le contenu généré par l’IA peut être incorrect.">
            <a:extLst>
              <a:ext uri="{FF2B5EF4-FFF2-40B4-BE49-F238E27FC236}">
                <a16:creationId xmlns:a16="http://schemas.microsoft.com/office/drawing/2014/main" id="{66568804-0BC7-C7DE-6332-AD454D9CC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05" y="884534"/>
            <a:ext cx="6651816" cy="489317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F90A410-EE62-FD2A-BB8B-3753C1774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107" y="3122210"/>
            <a:ext cx="5777484" cy="31485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59A3BBA-FCFD-3F1C-FEB8-49A5C9D60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07" y="884534"/>
            <a:ext cx="5777484" cy="180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6670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D121-8F60-52ED-5AB4-C31FB373D1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63CDE5E-CB5D-D0E0-A7A5-B0794FB8CA40}"/>
              </a:ext>
            </a:extLst>
          </p:cNvPr>
          <p:cNvSpPr/>
          <p:nvPr/>
        </p:nvSpPr>
        <p:spPr>
          <a:xfrm>
            <a:off x="0" y="0"/>
            <a:ext cx="12191999" cy="693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peinture, nuage, Peinture artistique, dessin&#10;&#10;Le contenu généré par l’IA peut être incorrect.">
            <a:extLst>
              <a:ext uri="{FF2B5EF4-FFF2-40B4-BE49-F238E27FC236}">
                <a16:creationId xmlns:a16="http://schemas.microsoft.com/office/drawing/2014/main" id="{39B911EB-89A4-D5C2-B466-63CDD25DF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/>
          <a:stretch/>
        </p:blipFill>
        <p:spPr>
          <a:xfrm>
            <a:off x="839412" y="149306"/>
            <a:ext cx="4945854" cy="6639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F438F7F-9275-FC35-C1B2-9CE8B84FA29A}"/>
              </a:ext>
            </a:extLst>
          </p:cNvPr>
          <p:cNvSpPr txBox="1"/>
          <p:nvPr/>
        </p:nvSpPr>
        <p:spPr>
          <a:xfrm>
            <a:off x="6300519" y="4078167"/>
            <a:ext cx="51404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Une plante exotique a fleuri dans la nuit</a:t>
            </a:r>
          </a:p>
          <a:p>
            <a:r>
              <a:rPr lang="fr-FR" sz="2000" dirty="0"/>
              <a:t>Absorbant la lumière, elle s’élève sans bruit</a:t>
            </a:r>
          </a:p>
          <a:p>
            <a:r>
              <a:rPr lang="fr-FR" sz="2000" dirty="0"/>
              <a:t>Et la faune autour d’elle en est tout éblouie !</a:t>
            </a:r>
          </a:p>
          <a:p>
            <a:endParaRPr lang="fr-FR" sz="2000" dirty="0"/>
          </a:p>
          <a:p>
            <a:r>
              <a:rPr lang="fr-FR" sz="1600" b="1" dirty="0"/>
              <a:t>Patricia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F58F3E9-F766-55AA-5682-0D40532DD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736" y="966607"/>
            <a:ext cx="5777484" cy="153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29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7F1B9-3A96-4AD3-1874-0F982A20F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D101042-94A8-2898-F12F-16E8E09AF342}"/>
              </a:ext>
            </a:extLst>
          </p:cNvPr>
          <p:cNvSpPr/>
          <p:nvPr/>
        </p:nvSpPr>
        <p:spPr>
          <a:xfrm>
            <a:off x="0" y="0"/>
            <a:ext cx="12191999" cy="693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peinture, croquis, dessin, art&#10;&#10;Le contenu généré par l’IA peut être incorrect.">
            <a:extLst>
              <a:ext uri="{FF2B5EF4-FFF2-40B4-BE49-F238E27FC236}">
                <a16:creationId xmlns:a16="http://schemas.microsoft.com/office/drawing/2014/main" id="{C874D44B-3035-E5C0-91D5-81EE6AC8E7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59" y="432924"/>
            <a:ext cx="6600438" cy="607228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AF0E8501-A5C4-62BF-71F0-07301E3A0C95}"/>
              </a:ext>
            </a:extLst>
          </p:cNvPr>
          <p:cNvSpPr txBox="1"/>
          <p:nvPr/>
        </p:nvSpPr>
        <p:spPr>
          <a:xfrm>
            <a:off x="7869322" y="2037903"/>
            <a:ext cx="32539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temps va vite</a:t>
            </a:r>
          </a:p>
          <a:p>
            <a:r>
              <a:rPr lang="fr-FR" dirty="0"/>
              <a:t>Tout tourbillonne</a:t>
            </a:r>
          </a:p>
          <a:p>
            <a:r>
              <a:rPr lang="fr-FR" dirty="0"/>
              <a:t>La pluie crépite,</a:t>
            </a:r>
          </a:p>
          <a:p>
            <a:r>
              <a:rPr lang="fr-FR" dirty="0"/>
              <a:t>L’orage tonne,</a:t>
            </a:r>
          </a:p>
          <a:p>
            <a:r>
              <a:rPr lang="fr-FR" dirty="0"/>
              <a:t>Le ciel pleure,</a:t>
            </a:r>
          </a:p>
          <a:p>
            <a:r>
              <a:rPr lang="fr-FR" dirty="0"/>
              <a:t>Le soleil a froid,</a:t>
            </a:r>
          </a:p>
          <a:p>
            <a:r>
              <a:rPr lang="fr-FR" dirty="0"/>
              <a:t>Le jaune se meure,</a:t>
            </a:r>
          </a:p>
          <a:p>
            <a:r>
              <a:rPr lang="fr-FR" dirty="0"/>
              <a:t>Le gris fait sa loi…</a:t>
            </a:r>
          </a:p>
          <a:p>
            <a:endParaRPr lang="fr-FR" dirty="0"/>
          </a:p>
          <a:p>
            <a:r>
              <a:rPr lang="fr-FR" b="1" dirty="0"/>
              <a:t>Patricia</a:t>
            </a:r>
          </a:p>
        </p:txBody>
      </p:sp>
    </p:spTree>
    <p:extLst>
      <p:ext uri="{BB962C8B-B14F-4D97-AF65-F5344CB8AC3E}">
        <p14:creationId xmlns:p14="http://schemas.microsoft.com/office/powerpoint/2010/main" val="15357894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53950-7BD0-C897-3F6A-B471BC350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FEB91AB-6C4A-0517-0BA8-F73BE926D8E3}"/>
              </a:ext>
            </a:extLst>
          </p:cNvPr>
          <p:cNvSpPr/>
          <p:nvPr/>
        </p:nvSpPr>
        <p:spPr>
          <a:xfrm>
            <a:off x="0" y="0"/>
            <a:ext cx="12191999" cy="693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 descr="Une image contenant peinture, dessin, art, Dessin d’enfant&#10;&#10;Le contenu généré par l’IA peut être incorrect.">
            <a:extLst>
              <a:ext uri="{FF2B5EF4-FFF2-40B4-BE49-F238E27FC236}">
                <a16:creationId xmlns:a16="http://schemas.microsoft.com/office/drawing/2014/main" id="{4EB51EE3-AC6A-CA81-37D8-0A0EDE4555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3" y="110764"/>
            <a:ext cx="4868619" cy="66364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06ECE7E-D7B4-33F0-2060-D0ED9C7B1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230158"/>
            <a:ext cx="5777484" cy="261061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11FECDC-D2E0-ED08-FBD4-49BAC61BBF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547"/>
          <a:stretch/>
        </p:blipFill>
        <p:spPr>
          <a:xfrm>
            <a:off x="5784625" y="3429000"/>
            <a:ext cx="5777484" cy="2290967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087B852-83D9-69FD-E182-8644F82FCD61}"/>
              </a:ext>
            </a:extLst>
          </p:cNvPr>
          <p:cNvSpPr txBox="1"/>
          <p:nvPr/>
        </p:nvSpPr>
        <p:spPr>
          <a:xfrm>
            <a:off x="5971921" y="5707377"/>
            <a:ext cx="13756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Sylvie</a:t>
            </a:r>
          </a:p>
        </p:txBody>
      </p:sp>
    </p:spTree>
    <p:extLst>
      <p:ext uri="{BB962C8B-B14F-4D97-AF65-F5344CB8AC3E}">
        <p14:creationId xmlns:p14="http://schemas.microsoft.com/office/powerpoint/2010/main" val="3198668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BA0D61F-129A-56FB-DA2A-ADD9DA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3988" y="320041"/>
            <a:ext cx="6707084" cy="389266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>
                <a:solidFill>
                  <a:schemeClr val="tx1"/>
                </a:solidFill>
                <a:latin typeface="Birds of Paradise  Personal use" pitchFamily="2" charset="0"/>
              </a:rPr>
              <a:t>La </a:t>
            </a:r>
            <a:r>
              <a:rPr lang="en-US" sz="5100" kern="1200" dirty="0" err="1">
                <a:solidFill>
                  <a:schemeClr val="tx1"/>
                </a:solidFill>
                <a:latin typeface="Birds of Paradise  Personal use" pitchFamily="2" charset="0"/>
              </a:rPr>
              <a:t>poésie</a:t>
            </a:r>
            <a:r>
              <a:rPr lang="en-US" sz="5100" kern="1200" dirty="0">
                <a:solidFill>
                  <a:schemeClr val="tx1"/>
                </a:solidFill>
                <a:latin typeface="Birds of Paradise  Personal use" pitchFamily="2" charset="0"/>
              </a:rPr>
              <a:t> </a:t>
            </a:r>
            <a:r>
              <a:rPr lang="en-US" sz="5100" kern="1200" dirty="0" err="1">
                <a:solidFill>
                  <a:schemeClr val="tx1"/>
                </a:solidFill>
                <a:latin typeface="Birds of Paradise  Personal use" pitchFamily="2" charset="0"/>
              </a:rPr>
              <a:t>est</a:t>
            </a:r>
            <a:r>
              <a:rPr lang="en-US" sz="5100" kern="1200" dirty="0">
                <a:solidFill>
                  <a:schemeClr val="tx1"/>
                </a:solidFill>
                <a:latin typeface="Birds of Paradise  Personal use" pitchFamily="2" charset="0"/>
              </a:rPr>
              <a:t> la </a:t>
            </a:r>
            <a:r>
              <a:rPr lang="en-US" sz="5100" kern="1200" dirty="0" err="1">
                <a:solidFill>
                  <a:schemeClr val="tx1"/>
                </a:solidFill>
                <a:latin typeface="Birds of Paradise  Personal use" pitchFamily="2" charset="0"/>
              </a:rPr>
              <a:t>coulée</a:t>
            </a:r>
            <a:r>
              <a:rPr lang="en-US" sz="5100" kern="1200" dirty="0">
                <a:solidFill>
                  <a:schemeClr val="tx1"/>
                </a:solidFill>
                <a:latin typeface="Birds of Paradise  Personal use" pitchFamily="2" charset="0"/>
              </a:rPr>
              <a:t> de lave de </a:t>
            </a:r>
            <a:r>
              <a:rPr lang="en-US" sz="5100" kern="1200" dirty="0" err="1">
                <a:solidFill>
                  <a:schemeClr val="tx1"/>
                </a:solidFill>
                <a:latin typeface="Birds of Paradise  Personal use" pitchFamily="2" charset="0"/>
              </a:rPr>
              <a:t>l’imagination</a:t>
            </a:r>
            <a:r>
              <a:rPr lang="en-US" sz="5100" kern="1200" dirty="0">
                <a:solidFill>
                  <a:schemeClr val="tx1"/>
                </a:solidFill>
                <a:latin typeface="Birds of Paradise  Personal use" pitchFamily="2" charset="0"/>
              </a:rPr>
              <a:t>. </a:t>
            </a:r>
            <a:br>
              <a:rPr lang="en-US" sz="5100" kern="1200" dirty="0">
                <a:solidFill>
                  <a:schemeClr val="tx1"/>
                </a:solidFill>
                <a:latin typeface="Birds of Paradise  Personal use" pitchFamily="2" charset="0"/>
              </a:rPr>
            </a:br>
            <a:br>
              <a:rPr lang="en-US" sz="5100" kern="1200" dirty="0">
                <a:solidFill>
                  <a:schemeClr val="tx1"/>
                </a:solidFill>
                <a:latin typeface="Birds of Paradise  Personal use" pitchFamily="2" charset="0"/>
              </a:rPr>
            </a:br>
            <a:r>
              <a:rPr lang="en-US" sz="5100" kern="1200" dirty="0">
                <a:solidFill>
                  <a:schemeClr val="tx1"/>
                </a:solidFill>
                <a:latin typeface="Birds of Paradise  Personal use" pitchFamily="2" charset="0"/>
              </a:rPr>
              <a:t>Lord Byron</a:t>
            </a:r>
          </a:p>
        </p:txBody>
      </p:sp>
      <p:pic>
        <p:nvPicPr>
          <p:cNvPr id="5" name="Image 4" descr="Une image contenant texte, affiche, feu d’artifice, rouge&#10;&#10;Le contenu généré par l’IA peut être incorrect.">
            <a:extLst>
              <a:ext uri="{FF2B5EF4-FFF2-40B4-BE49-F238E27FC236}">
                <a16:creationId xmlns:a16="http://schemas.microsoft.com/office/drawing/2014/main" id="{AB53DD00-75CE-9A18-E577-31B16C64B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71" y="320040"/>
            <a:ext cx="3938106" cy="5899785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8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58D4C2-5C4B-37EE-3504-D7E4E99AF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A0C7134-6FEF-43D2-E9A9-FA024FBEBCF6}"/>
              </a:ext>
            </a:extLst>
          </p:cNvPr>
          <p:cNvSpPr/>
          <p:nvPr/>
        </p:nvSpPr>
        <p:spPr>
          <a:xfrm>
            <a:off x="0" y="0"/>
            <a:ext cx="12191999" cy="693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peinture, orange, art, volcan&#10;&#10;Le contenu généré par l’IA peut être incorrect.">
            <a:extLst>
              <a:ext uri="{FF2B5EF4-FFF2-40B4-BE49-F238E27FC236}">
                <a16:creationId xmlns:a16="http://schemas.microsoft.com/office/drawing/2014/main" id="{7A8C3E1E-287F-8EE0-BA13-52A1386F1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5" y="695917"/>
            <a:ext cx="6425076" cy="524388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FCBC808-972A-A258-7971-9938BE38DAF4}"/>
              </a:ext>
            </a:extLst>
          </p:cNvPr>
          <p:cNvSpPr txBox="1"/>
          <p:nvPr/>
        </p:nvSpPr>
        <p:spPr>
          <a:xfrm>
            <a:off x="6862045" y="666282"/>
            <a:ext cx="48714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Orange blues</a:t>
            </a: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Le Ciel a une peur bleue du feu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Quand il s’enrage et s’orange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Il pourrait tomber sur la terre,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La terre qui est bleu comme une orange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Risquerait bien de prendre feu !</a:t>
            </a: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Sylvie</a:t>
            </a:r>
          </a:p>
          <a:p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6CE4C46-E42A-5052-F751-147E1F752176}"/>
              </a:ext>
            </a:extLst>
          </p:cNvPr>
          <p:cNvSpPr txBox="1"/>
          <p:nvPr/>
        </p:nvSpPr>
        <p:spPr>
          <a:xfrm>
            <a:off x="6886321" y="3918159"/>
            <a:ext cx="53056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J’ai découvert mon île au fond de son abîme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Lorsque je la contemple, son ardeur m’anime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Et pourtant, je ne puis y poser un orteil :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Totalement hostile, elle vient du soleil.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Pourtant sa vue m’enchante et apaise mon âme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Elle rayonne en moi et me donne sa flamme.</a:t>
            </a: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Patricia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BA9460-9AC6-311F-508D-B1B4ED4E3D37}"/>
              </a:ext>
            </a:extLst>
          </p:cNvPr>
          <p:cNvSpPr/>
          <p:nvPr/>
        </p:nvSpPr>
        <p:spPr>
          <a:xfrm>
            <a:off x="7606513" y="3470414"/>
            <a:ext cx="2913133" cy="457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6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DDB69-29B6-B107-EEB8-EDE1F70F0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BFF3903-BC00-367B-759A-B30C0330469A}"/>
              </a:ext>
            </a:extLst>
          </p:cNvPr>
          <p:cNvSpPr/>
          <p:nvPr/>
        </p:nvSpPr>
        <p:spPr>
          <a:xfrm>
            <a:off x="-583938" y="74140"/>
            <a:ext cx="12820481" cy="693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peinture, nature, feu, montagne&#10;&#10;Le contenu généré par l’IA peut être incorrect.">
            <a:extLst>
              <a:ext uri="{FF2B5EF4-FFF2-40B4-BE49-F238E27FC236}">
                <a16:creationId xmlns:a16="http://schemas.microsoft.com/office/drawing/2014/main" id="{5AFA41AB-F980-9D00-2D99-D26EAEC43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995" y="239090"/>
            <a:ext cx="7889766" cy="387975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A4686A0-EAD1-D08D-4341-638EF2BA9B82}"/>
              </a:ext>
            </a:extLst>
          </p:cNvPr>
          <p:cNvSpPr txBox="1"/>
          <p:nvPr/>
        </p:nvSpPr>
        <p:spPr>
          <a:xfrm>
            <a:off x="694983" y="4508926"/>
            <a:ext cx="45072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Forêt rousse fourragée de feu</a:t>
            </a:r>
          </a:p>
          <a:p>
            <a:r>
              <a:rPr lang="fr-FR" sz="2000" dirty="0"/>
              <a:t>Tes cyprès en torches vives,</a:t>
            </a:r>
          </a:p>
          <a:p>
            <a:r>
              <a:rPr lang="fr-FR" sz="2000" dirty="0"/>
              <a:t>Crinières d’un cheval fou.</a:t>
            </a:r>
          </a:p>
          <a:p>
            <a:endParaRPr lang="fr-FR" sz="2000" dirty="0"/>
          </a:p>
          <a:p>
            <a:r>
              <a:rPr lang="fr-FR" sz="2000" b="1" dirty="0"/>
              <a:t>Sylvie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2A70A08-7714-2360-21DC-5AFD4ACA6A3C}"/>
              </a:ext>
            </a:extLst>
          </p:cNvPr>
          <p:cNvSpPr txBox="1"/>
          <p:nvPr/>
        </p:nvSpPr>
        <p:spPr>
          <a:xfrm>
            <a:off x="5771007" y="4438064"/>
            <a:ext cx="61691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Cathédrales de feu, vos flèches qui se dressent</a:t>
            </a:r>
          </a:p>
          <a:p>
            <a:r>
              <a:rPr lang="fr-FR" sz="2000" dirty="0"/>
              <a:t>Rappellent aux humains qu’ils ne sont que poussière</a:t>
            </a:r>
          </a:p>
          <a:p>
            <a:r>
              <a:rPr lang="fr-FR" sz="2000" dirty="0"/>
              <a:t>Et que par leurs méfaits, c’est la terre qu’ils blessent,</a:t>
            </a:r>
          </a:p>
          <a:p>
            <a:r>
              <a:rPr lang="fr-FR" sz="2000" dirty="0"/>
              <a:t>Grâce à eux, le néant n’aura pas de frontières.</a:t>
            </a:r>
          </a:p>
          <a:p>
            <a:endParaRPr lang="fr-FR" sz="2000" dirty="0"/>
          </a:p>
          <a:p>
            <a:r>
              <a:rPr lang="fr-FR" sz="2000" b="1" dirty="0"/>
              <a:t>Patricia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50CFDB-E52E-2F7A-4F15-16F8EDB84D52}"/>
              </a:ext>
            </a:extLst>
          </p:cNvPr>
          <p:cNvSpPr/>
          <p:nvPr/>
        </p:nvSpPr>
        <p:spPr>
          <a:xfrm>
            <a:off x="4750858" y="4497205"/>
            <a:ext cx="45719" cy="182070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9091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17888-749B-9925-A94F-7EF0F9477A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B3BE75-DB1A-F309-DC03-38481AEBF646}"/>
              </a:ext>
            </a:extLst>
          </p:cNvPr>
          <p:cNvSpPr/>
          <p:nvPr/>
        </p:nvSpPr>
        <p:spPr>
          <a:xfrm>
            <a:off x="0" y="0"/>
            <a:ext cx="12191999" cy="693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peinture, art, orange, feu&#10;&#10;Le contenu généré par l’IA peut être incorrect.">
            <a:extLst>
              <a:ext uri="{FF2B5EF4-FFF2-40B4-BE49-F238E27FC236}">
                <a16:creationId xmlns:a16="http://schemas.microsoft.com/office/drawing/2014/main" id="{3EA742F7-8CD7-EEC8-6A30-17F2A8E33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882" y="195639"/>
            <a:ext cx="7974378" cy="408918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75407AA-28A5-E1F0-585B-4F8DFDC15C12}"/>
              </a:ext>
            </a:extLst>
          </p:cNvPr>
          <p:cNvSpPr txBox="1"/>
          <p:nvPr/>
        </p:nvSpPr>
        <p:spPr>
          <a:xfrm>
            <a:off x="7562335" y="4670771"/>
            <a:ext cx="4843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Combat de tête à tête</a:t>
            </a:r>
          </a:p>
          <a:p>
            <a:r>
              <a:rPr lang="fr-FR" sz="2000" dirty="0"/>
              <a:t>Pour deux monstres sacrés</a:t>
            </a:r>
          </a:p>
          <a:p>
            <a:r>
              <a:rPr lang="fr-FR" sz="2000" dirty="0"/>
              <a:t>Cherchant à massacrer</a:t>
            </a:r>
          </a:p>
          <a:p>
            <a:r>
              <a:rPr lang="fr-FR" sz="2000" dirty="0"/>
              <a:t>Par le feu, la planète…</a:t>
            </a:r>
          </a:p>
          <a:p>
            <a:endParaRPr lang="fr-FR" sz="2000" dirty="0"/>
          </a:p>
          <a:p>
            <a:r>
              <a:rPr lang="fr-FR" sz="2000" b="1" dirty="0"/>
              <a:t>Patricia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E87C784-38E3-B596-FAE5-B9C22FA90D61}"/>
              </a:ext>
            </a:extLst>
          </p:cNvPr>
          <p:cNvSpPr txBox="1"/>
          <p:nvPr/>
        </p:nvSpPr>
        <p:spPr>
          <a:xfrm>
            <a:off x="1112107" y="4470087"/>
            <a:ext cx="453081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Jeter des crabes, des araignées</a:t>
            </a:r>
          </a:p>
          <a:p>
            <a:r>
              <a:rPr lang="fr-FR" sz="2000" dirty="0"/>
              <a:t>Vivantes dans le cratère</a:t>
            </a:r>
          </a:p>
          <a:p>
            <a:r>
              <a:rPr lang="fr-FR" sz="2000" dirty="0"/>
              <a:t>Ca leur fait un drôle de bain de mer !</a:t>
            </a:r>
          </a:p>
          <a:p>
            <a:r>
              <a:rPr lang="fr-FR" sz="2000" dirty="0"/>
              <a:t>Si vous les en sortez</a:t>
            </a:r>
          </a:p>
          <a:p>
            <a:r>
              <a:rPr lang="fr-FR" sz="2000" dirty="0"/>
              <a:t>Pas sûr que vous pourrez les manger.</a:t>
            </a:r>
          </a:p>
          <a:p>
            <a:endParaRPr lang="fr-FR" sz="2000" dirty="0"/>
          </a:p>
          <a:p>
            <a:r>
              <a:rPr lang="fr-FR" sz="2000" b="1" dirty="0"/>
              <a:t>Sylvie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AADE7F-D0BF-61C7-4173-A62E9E54B373}"/>
              </a:ext>
            </a:extLst>
          </p:cNvPr>
          <p:cNvSpPr/>
          <p:nvPr/>
        </p:nvSpPr>
        <p:spPr>
          <a:xfrm>
            <a:off x="6252519" y="4641980"/>
            <a:ext cx="45719" cy="189886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0866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1B0BC-F1DD-E76B-FDFB-751354B79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E636D7-5DE9-11D0-3E1F-87D07246C527}"/>
              </a:ext>
            </a:extLst>
          </p:cNvPr>
          <p:cNvSpPr/>
          <p:nvPr/>
        </p:nvSpPr>
        <p:spPr>
          <a:xfrm>
            <a:off x="1" y="-40064"/>
            <a:ext cx="12191999" cy="693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peinture, Peinture artistique, Peinture acrylique, Art moderne&#10;&#10;Le contenu généré par l’IA peut être incorrect.">
            <a:extLst>
              <a:ext uri="{FF2B5EF4-FFF2-40B4-BE49-F238E27FC236}">
                <a16:creationId xmlns:a16="http://schemas.microsoft.com/office/drawing/2014/main" id="{CBE12336-78A9-60CD-ED44-0DBDF1D7BA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"/>
          <a:stretch/>
        </p:blipFill>
        <p:spPr>
          <a:xfrm>
            <a:off x="3797643" y="215627"/>
            <a:ext cx="3622168" cy="76206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4599FCB-A13C-174F-8AF4-49F9174CBABB}"/>
              </a:ext>
            </a:extLst>
          </p:cNvPr>
          <p:cNvSpPr txBox="1"/>
          <p:nvPr/>
        </p:nvSpPr>
        <p:spPr>
          <a:xfrm>
            <a:off x="271848" y="1400432"/>
            <a:ext cx="352579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Voulez vous bien danser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Dans cette chaude ambiance.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Nos deux corps enlacés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Esquissent la romance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D’un amour insensé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Et d’un bonheur immense.</a:t>
            </a: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Patricia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522256B-77F6-7174-8127-D0F47E5AA8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785" t="-1578" r="1785" b="26704"/>
          <a:stretch/>
        </p:blipFill>
        <p:spPr>
          <a:xfrm>
            <a:off x="7595285" y="1778978"/>
            <a:ext cx="5777484" cy="117222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467A580-A151-D160-9472-9C7A8220C90D}"/>
              </a:ext>
            </a:extLst>
          </p:cNvPr>
          <p:cNvSpPr txBox="1"/>
          <p:nvPr/>
        </p:nvSpPr>
        <p:spPr>
          <a:xfrm>
            <a:off x="7902965" y="2960246"/>
            <a:ext cx="12686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Sylvie</a:t>
            </a:r>
          </a:p>
        </p:txBody>
      </p:sp>
    </p:spTree>
    <p:extLst>
      <p:ext uri="{BB962C8B-B14F-4D97-AF65-F5344CB8AC3E}">
        <p14:creationId xmlns:p14="http://schemas.microsoft.com/office/powerpoint/2010/main" val="144401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7D18D-3E9F-9F73-99ED-C24152C9D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2E9254C-83EC-032D-4B18-9CB094F5FC17}"/>
              </a:ext>
            </a:extLst>
          </p:cNvPr>
          <p:cNvSpPr/>
          <p:nvPr/>
        </p:nvSpPr>
        <p:spPr>
          <a:xfrm>
            <a:off x="0" y="0"/>
            <a:ext cx="12191999" cy="693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peinture, Peinture artistique, Art moderne, Peinture acrylique&#10;&#10;Le contenu généré par l’IA peut être incorrect.">
            <a:extLst>
              <a:ext uri="{FF2B5EF4-FFF2-40B4-BE49-F238E27FC236}">
                <a16:creationId xmlns:a16="http://schemas.microsoft.com/office/drawing/2014/main" id="{C06FE9D3-EF5B-A78A-31AC-479A769F99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12" y="590719"/>
            <a:ext cx="5561067" cy="575947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33F3DAA-7170-57DC-BFAF-9CAA4C3D5531}"/>
              </a:ext>
            </a:extLst>
          </p:cNvPr>
          <p:cNvSpPr txBox="1"/>
          <p:nvPr/>
        </p:nvSpPr>
        <p:spPr>
          <a:xfrm>
            <a:off x="6115596" y="723670"/>
            <a:ext cx="51959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Je bave et je me lave, dit le volcan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En savonnées de couleurs,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Un soleil fondu au fond de ma baignoire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Se prend pour un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yellow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600" dirty="0" err="1">
                <a:latin typeface="Arial" panose="020B0604020202020204" pitchFamily="34" charset="0"/>
                <a:cs typeface="Arial" panose="020B0604020202020204" pitchFamily="34" charset="0"/>
              </a:rPr>
              <a:t>submarine</a:t>
            </a:r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Gare à lui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Je m’en vais tout à l’heure</a:t>
            </a:r>
          </a:p>
          <a:p>
            <a:r>
              <a:rPr lang="fr-FR" sz="1600" dirty="0">
                <a:latin typeface="Arial" panose="020B0604020202020204" pitchFamily="34" charset="0"/>
                <a:cs typeface="Arial" panose="020B0604020202020204" pitchFamily="34" charset="0"/>
              </a:rPr>
              <a:t>En faire une fusée !</a:t>
            </a:r>
          </a:p>
          <a:p>
            <a:endParaRPr lang="fr-FR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sz="1600" b="1" dirty="0">
                <a:latin typeface="Arial" panose="020B0604020202020204" pitchFamily="34" charset="0"/>
                <a:cs typeface="Arial" panose="020B0604020202020204" pitchFamily="34" charset="0"/>
              </a:rPr>
              <a:t>Sylvie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3A584B-FF23-421A-4432-B9BC46288A71}"/>
              </a:ext>
            </a:extLst>
          </p:cNvPr>
          <p:cNvSpPr/>
          <p:nvPr/>
        </p:nvSpPr>
        <p:spPr>
          <a:xfrm>
            <a:off x="7428488" y="3787073"/>
            <a:ext cx="2290047" cy="4855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10FF624-9C90-75AD-E1E3-57629BA5B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604" y="4494726"/>
            <a:ext cx="5777484" cy="153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431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16DC6E9-54BC-E3DC-D2CC-4906577EE6B4}"/>
              </a:ext>
            </a:extLst>
          </p:cNvPr>
          <p:cNvSpPr/>
          <p:nvPr/>
        </p:nvSpPr>
        <p:spPr>
          <a:xfrm>
            <a:off x="0" y="0"/>
            <a:ext cx="12191999" cy="693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peinture, art, dessin, croquis&#10;&#10;Le contenu généré par l’IA peut être incorrect.">
            <a:extLst>
              <a:ext uri="{FF2B5EF4-FFF2-40B4-BE49-F238E27FC236}">
                <a16:creationId xmlns:a16="http://schemas.microsoft.com/office/drawing/2014/main" id="{6ED33539-7742-C8EC-7766-0D7C05DA1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3" y="98326"/>
            <a:ext cx="5995213" cy="666134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A4765167-0B11-59B5-8FE2-8E90362009B8}"/>
              </a:ext>
            </a:extLst>
          </p:cNvPr>
          <p:cNvSpPr txBox="1"/>
          <p:nvPr/>
        </p:nvSpPr>
        <p:spPr>
          <a:xfrm>
            <a:off x="6537732" y="356049"/>
            <a:ext cx="46124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Femmes volcan</a:t>
            </a:r>
          </a:p>
          <a:p>
            <a:endParaRPr lang="fr-FR" sz="1600" dirty="0"/>
          </a:p>
          <a:p>
            <a:r>
              <a:rPr lang="fr-FR" sz="1600" dirty="0"/>
              <a:t>Des forges souterraines,</a:t>
            </a:r>
          </a:p>
          <a:p>
            <a:r>
              <a:rPr lang="fr-FR" sz="1600" dirty="0"/>
              <a:t>Des sanglantes entrailles,</a:t>
            </a:r>
          </a:p>
          <a:p>
            <a:r>
              <a:rPr lang="fr-FR" sz="1600" dirty="0"/>
              <a:t>Fuse un étonnant vitrail.</a:t>
            </a:r>
          </a:p>
          <a:p>
            <a:r>
              <a:rPr lang="fr-FR" sz="1600" dirty="0"/>
              <a:t>Voyez, ce sont les femmes-flammes</a:t>
            </a:r>
          </a:p>
          <a:p>
            <a:r>
              <a:rPr lang="fr-FR" sz="1600" dirty="0"/>
              <a:t>Qui ont jeté leurs chaînes !</a:t>
            </a:r>
          </a:p>
          <a:p>
            <a:endParaRPr lang="fr-FR" sz="1600" dirty="0"/>
          </a:p>
          <a:p>
            <a:r>
              <a:rPr lang="fr-FR" sz="1600" b="1" dirty="0"/>
              <a:t>Sylvie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F9E089-7FEB-E066-9F8B-1B3B9DA6F03B}"/>
              </a:ext>
            </a:extLst>
          </p:cNvPr>
          <p:cNvSpPr/>
          <p:nvPr/>
        </p:nvSpPr>
        <p:spPr>
          <a:xfrm>
            <a:off x="7768354" y="3722336"/>
            <a:ext cx="3115434" cy="8901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9385B55-1E27-2E97-9FE8-A0DDAE071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879" y="4625542"/>
            <a:ext cx="5777484" cy="153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62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A36CA8-46F2-CABF-AABD-71D74E25B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DC2AC0-950F-513B-B42C-51FA65F1ECD1}"/>
              </a:ext>
            </a:extLst>
          </p:cNvPr>
          <p:cNvSpPr/>
          <p:nvPr/>
        </p:nvSpPr>
        <p:spPr>
          <a:xfrm>
            <a:off x="0" y="0"/>
            <a:ext cx="12191999" cy="693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 descr="Une image contenant peinture, art, Peinture artistique, dessin&#10;&#10;Le contenu généré par l’IA peut être incorrect.">
            <a:extLst>
              <a:ext uri="{FF2B5EF4-FFF2-40B4-BE49-F238E27FC236}">
                <a16:creationId xmlns:a16="http://schemas.microsoft.com/office/drawing/2014/main" id="{DA544BE0-A8D7-AD29-50E5-995AC2199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225" y="-39288"/>
            <a:ext cx="4645270" cy="494979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158D25A-3895-6E99-AAAE-71C92D658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894" y="1189213"/>
            <a:ext cx="5777484" cy="484174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D1D7F41-60D9-69EB-4B14-72FD2FD2C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963" y="5007929"/>
            <a:ext cx="5777484" cy="174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4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F6FE2-BDAB-CE46-F494-55582D620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106534C-C078-2840-BFA6-102A83FEA6F9}"/>
              </a:ext>
            </a:extLst>
          </p:cNvPr>
          <p:cNvSpPr/>
          <p:nvPr/>
        </p:nvSpPr>
        <p:spPr>
          <a:xfrm>
            <a:off x="-72828" y="-40064"/>
            <a:ext cx="12445550" cy="6938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 descr="Une image contenant nature, montagne, plein air, glacier&#10;&#10;Le contenu généré par l’IA peut être incorrect.">
            <a:extLst>
              <a:ext uri="{FF2B5EF4-FFF2-40B4-BE49-F238E27FC236}">
                <a16:creationId xmlns:a16="http://schemas.microsoft.com/office/drawing/2014/main" id="{211200AF-09EF-5C96-DF1D-7373FD1FA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792" y="469338"/>
            <a:ext cx="6245442" cy="581008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8B6DD75-CDFF-1D50-55BC-B5732E086D40}"/>
              </a:ext>
            </a:extLst>
          </p:cNvPr>
          <p:cNvSpPr txBox="1"/>
          <p:nvPr/>
        </p:nvSpPr>
        <p:spPr>
          <a:xfrm>
            <a:off x="6434369" y="2112021"/>
            <a:ext cx="51789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tsunami est là mais les vagues sont belles.</a:t>
            </a:r>
          </a:p>
          <a:p>
            <a:r>
              <a:rPr lang="fr-FR" dirty="0"/>
              <a:t>Toute cette beauté est vraiment irréelle.</a:t>
            </a:r>
          </a:p>
          <a:p>
            <a:r>
              <a:rPr lang="fr-FR" dirty="0"/>
              <a:t>De si tendres couleurs se fondent dans l’abîme</a:t>
            </a:r>
          </a:p>
          <a:p>
            <a:r>
              <a:rPr lang="fr-FR" dirty="0"/>
              <a:t>Elles sont, du malheur, le triste synonyme.</a:t>
            </a:r>
          </a:p>
          <a:p>
            <a:endParaRPr lang="fr-FR" dirty="0"/>
          </a:p>
          <a:p>
            <a:r>
              <a:rPr lang="fr-FR" dirty="0"/>
              <a:t>Patricia</a:t>
            </a:r>
          </a:p>
        </p:txBody>
      </p:sp>
    </p:spTree>
    <p:extLst>
      <p:ext uri="{BB962C8B-B14F-4D97-AF65-F5344CB8AC3E}">
        <p14:creationId xmlns:p14="http://schemas.microsoft.com/office/powerpoint/2010/main" val="395112230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608</Words>
  <Application>Microsoft Office PowerPoint</Application>
  <PresentationFormat>Grand écran</PresentationFormat>
  <Paragraphs>133</Paragraphs>
  <Slides>17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Birds of Paradise  Personal use</vt:lpstr>
      <vt:lpstr>Thème Office</vt:lpstr>
      <vt:lpstr>Intervention poétique par LES ADEX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poésie est la coulée de lave de l’imagination.   Lord Byron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BIB6</dc:creator>
  <cp:lastModifiedBy>BIB6</cp:lastModifiedBy>
  <cp:revision>8</cp:revision>
  <dcterms:created xsi:type="dcterms:W3CDTF">2025-03-07T10:08:22Z</dcterms:created>
  <dcterms:modified xsi:type="dcterms:W3CDTF">2025-03-19T14:37:14Z</dcterms:modified>
</cp:coreProperties>
</file>